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8" r:id="rId10"/>
  </p:sldIdLst>
  <p:sldSz cx="9144000" cy="5143500" type="screen16x9"/>
  <p:notesSz cx="6950075" cy="9236075"/>
  <p:embeddedFontLst>
    <p:embeddedFont>
      <p:font typeface="Raleway" panose="020B0604020202020204" charset="0"/>
      <p:regular r:id="rId12"/>
      <p:bold r:id="rId13"/>
      <p:italic r:id="rId14"/>
      <p:boldItalic r:id="rId15"/>
    </p:embeddedFont>
    <p:embeddedFont>
      <p:font typeface="Lato" panose="020B0604020202020204" charset="0"/>
      <p:regular r:id="rId16"/>
      <p:bold r:id="rId17"/>
      <p:italic r:id="rId18"/>
      <p:boldItalic r:id="rId19"/>
    </p:embeddedFont>
    <p:embeddedFont>
      <p:font typeface="Robo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226" y="1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5b15f0a3_5_26: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5b15f0a3_5_26: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23630543_3_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23630543_3_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d251bb473_0_60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d251bb473_0_60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Getting your ORI is priority number 1, but almost at the same time you need to determine who will be your COR. This is the person who will be taking charge of the next steps and getting the Live Scan information. </a:t>
            </a:r>
            <a:endParaRPr/>
          </a:p>
          <a:p>
            <a:pPr marL="0" indent="0">
              <a:buNone/>
            </a:pPr>
            <a:r>
              <a:rPr lang="en"/>
              <a:t>A regular volunteer that needs a background check if they have direct contact with or supervision of children for more than 16 hour per month or 32 hours per year.</a:t>
            </a:r>
            <a:endParaRPr/>
          </a:p>
          <a:p>
            <a:pPr marL="0" indent="0">
              <a:buNone/>
            </a:pPr>
            <a:endParaRPr/>
          </a:p>
          <a:p>
            <a:pPr marL="0" indent="0">
              <a:buNone/>
            </a:pPr>
            <a:r>
              <a:rPr lang="en"/>
              <a:t>There are so many training options available, you can get training through Ministry Safe, Church HR network, or free through the state. Everyone must go through the training. </a:t>
            </a:r>
            <a:endParaRPr/>
          </a:p>
          <a:p>
            <a:pPr marL="0" indent="0">
              <a:buNone/>
            </a:pPr>
            <a:endParaRPr/>
          </a:p>
          <a:p>
            <a:pPr marL="0" indent="0">
              <a:buNone/>
            </a:pPr>
            <a:r>
              <a:rPr lang="en"/>
              <a:t>Creating policies and procedures might sound daunting but Ministry Safe and Church HR Network have templates available for you to use for your church so you don’t have to reinvent the wheel. </a:t>
            </a:r>
            <a:endParaRPr/>
          </a:p>
          <a:p>
            <a:pPr marL="0" indent="0">
              <a:buNone/>
            </a:pPr>
            <a:endParaRPr/>
          </a:p>
          <a:p>
            <a:pPr marL="0" indent="0">
              <a:buNone/>
            </a:pPr>
            <a:r>
              <a:rPr lang="en"/>
              <a:t>Live scans do not check the sexual predators database, so we want to make sure you are still doing an online background check as well that will check the sexual predators database.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2352da4363_0_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2352da4363_0_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216e4b1374_0_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216e4b1374_0_1: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258bb60abd_0_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258bb60abd_0_4: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What is transparency in screening? How are you handling the data, what you do with the data, are you checking employees, if you have the correct policies and procedures in place and how do you notify the DOJ if that person is no longer with your organization. (all employees must be background checked) Church HR Network has a checklist on all the possible things you could get audited on. These violations could result in a misdemeanor, fines, or imprisonment.  If there are too many violations the DOJ can pull your ORI number and then you will no longer be able to have any youth programs.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23630543_10_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23630543_10_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b9a0b074_1_13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cb9a0b074_1_131: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Entender </a:t>
            </a:r>
            <a:endParaRPr dirty="0"/>
          </a:p>
          <a:p>
            <a:pPr marL="0" lvl="0" indent="0" algn="l" rtl="0">
              <a:spcBef>
                <a:spcPts val="0"/>
              </a:spcBef>
              <a:spcAft>
                <a:spcPts val="0"/>
              </a:spcAft>
              <a:buNone/>
            </a:pPr>
            <a:r>
              <a:rPr lang="en" dirty="0"/>
              <a:t>AB 506</a:t>
            </a:r>
            <a:endParaRPr dirty="0"/>
          </a:p>
        </p:txBody>
      </p:sp>
      <p:sp>
        <p:nvSpPr>
          <p:cNvPr id="73" name="Google Shape;73;p13"/>
          <p:cNvSpPr txBox="1">
            <a:spLocks noGrp="1"/>
          </p:cNvSpPr>
          <p:nvPr>
            <p:ph type="subTitle" idx="1"/>
          </p:nvPr>
        </p:nvSpPr>
        <p:spPr>
          <a:xfrm>
            <a:off x="2503681" y="35432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sz="2000" dirty="0" smtClean="0"/>
              <a:t>Pasos para que la Iglesia Local esté en Cumplimiento</a:t>
            </a:r>
            <a:endParaRPr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idx="4294967295"/>
          </p:nvPr>
        </p:nvSpPr>
        <p:spPr>
          <a:xfrm>
            <a:off x="540750" y="237229"/>
            <a:ext cx="8062500" cy="1261200"/>
          </a:xfrm>
          <a:prstGeom prst="rect">
            <a:avLst/>
          </a:prstGeom>
        </p:spPr>
        <p:txBody>
          <a:bodyPr spcFirstLastPara="1" wrap="square" lIns="91425" tIns="91425" rIns="91425" bIns="91425" anchor="t" anchorCtr="0">
            <a:noAutofit/>
          </a:bodyPr>
          <a:lstStyle/>
          <a:p>
            <a:pPr lvl="0"/>
            <a:r>
              <a:rPr lang="en-US" sz="3200" dirty="0" smtClean="0">
                <a:solidFill>
                  <a:schemeClr val="dk1"/>
                </a:solidFill>
              </a:rPr>
              <a:t>¿</a:t>
            </a:r>
            <a:r>
              <a:rPr lang="en-US" sz="3200" dirty="0" err="1" smtClean="0">
                <a:solidFill>
                  <a:schemeClr val="dk1"/>
                </a:solidFill>
              </a:rPr>
              <a:t>Qué</a:t>
            </a:r>
            <a:r>
              <a:rPr lang="en" sz="3200" dirty="0" smtClean="0">
                <a:solidFill>
                  <a:schemeClr val="dk1"/>
                </a:solidFill>
              </a:rPr>
              <a:t> es </a:t>
            </a:r>
            <a:r>
              <a:rPr lang="en" sz="3200" dirty="0">
                <a:solidFill>
                  <a:schemeClr val="dk1"/>
                </a:solidFill>
              </a:rPr>
              <a:t>AB 506/CA Penal Code 11105.3</a:t>
            </a:r>
            <a:r>
              <a:rPr lang="en" sz="3600" dirty="0">
                <a:solidFill>
                  <a:schemeClr val="dk1"/>
                </a:solidFill>
              </a:rPr>
              <a:t>? </a:t>
            </a:r>
            <a:endParaRPr sz="2400" dirty="0">
              <a:solidFill>
                <a:schemeClr val="dk1"/>
              </a:solidFill>
            </a:endParaRPr>
          </a:p>
          <a:p>
            <a:pPr marL="0" lvl="0" indent="0" algn="l" rtl="0">
              <a:lnSpc>
                <a:spcPct val="100000"/>
              </a:lnSpc>
              <a:spcBef>
                <a:spcPts val="1600"/>
              </a:spcBef>
              <a:spcAft>
                <a:spcPts val="1600"/>
              </a:spcAft>
              <a:buNone/>
            </a:pPr>
            <a:r>
              <a:rPr lang="es-ES" sz="1800" i="1" dirty="0" smtClean="0"/>
              <a:t>También conocido como Código de Negocios y Profesiones </a:t>
            </a:r>
            <a:r>
              <a:rPr lang="en" sz="1800" i="1" dirty="0" smtClean="0"/>
              <a:t>18975</a:t>
            </a:r>
            <a:endParaRPr sz="1800" i="1" dirty="0"/>
          </a:p>
        </p:txBody>
      </p:sp>
      <p:sp>
        <p:nvSpPr>
          <p:cNvPr id="79" name="Google Shape;79;p14"/>
          <p:cNvSpPr txBox="1">
            <a:spLocks noGrp="1"/>
          </p:cNvSpPr>
          <p:nvPr>
            <p:ph type="title" idx="4294967295"/>
          </p:nvPr>
        </p:nvSpPr>
        <p:spPr>
          <a:xfrm>
            <a:off x="540750" y="1427544"/>
            <a:ext cx="8062500" cy="3605199"/>
          </a:xfrm>
          <a:prstGeom prst="rect">
            <a:avLst/>
          </a:prstGeom>
        </p:spPr>
        <p:txBody>
          <a:bodyPr spcFirstLastPara="1" wrap="square" lIns="91425" tIns="91425" rIns="91425" bIns="91425" anchor="t" anchorCtr="0">
            <a:noAutofit/>
          </a:bodyPr>
          <a:lstStyle/>
          <a:p>
            <a:pPr marL="114300" lvl="0" algn="l" rtl="0">
              <a:lnSpc>
                <a:spcPct val="115000"/>
              </a:lnSpc>
              <a:spcBef>
                <a:spcPts val="0"/>
              </a:spcBef>
              <a:spcAft>
                <a:spcPts val="0"/>
              </a:spcAft>
              <a:buSzPts val="1800"/>
            </a:pPr>
            <a:r>
              <a:rPr lang="es-ES" sz="1400" b="0" dirty="0" smtClean="0">
                <a:highlight>
                  <a:srgbClr val="FFFFFF"/>
                </a:highlight>
                <a:latin typeface="Roboto"/>
                <a:ea typeface="Roboto"/>
                <a:cs typeface="Roboto"/>
                <a:sym typeface="Roboto"/>
              </a:rPr>
              <a:t>1) A partir del 1 de enero de 2022, todas las iglesias de California que tengan algún tipo de "organización de servicio juvenil" dentro de sus ministerios deben adherirse a un nuevo "Estándar de Atención" de tres vertientes.  La primera parte del Estándar de Cuidado es la capacitación de sus empleados, que son informantes obligatorios (pastores, administradores de iglesias) o empleados y voluntarios que tienen contacto directo con niños menores de 18 años o que supervisan al respecto.</a:t>
            </a:r>
            <a:r>
              <a:rPr lang="es-ES" sz="1400" b="0" dirty="0">
                <a:highlight>
                  <a:srgbClr val="FFFFFF"/>
                </a:highlight>
                <a:latin typeface="Roboto"/>
                <a:ea typeface="Roboto"/>
                <a:cs typeface="Roboto"/>
                <a:sym typeface="Roboto"/>
              </a:rPr>
              <a:t/>
            </a:r>
            <a:br>
              <a:rPr lang="es-ES" sz="1400" b="0" dirty="0">
                <a:highlight>
                  <a:srgbClr val="FFFFFF"/>
                </a:highlight>
                <a:latin typeface="Roboto"/>
                <a:ea typeface="Roboto"/>
                <a:cs typeface="Roboto"/>
                <a:sym typeface="Roboto"/>
              </a:rPr>
            </a:br>
            <a:r>
              <a:rPr lang="es-ES" sz="1400" b="0" dirty="0" smtClean="0">
                <a:highlight>
                  <a:srgbClr val="FFFFFF"/>
                </a:highlight>
                <a:latin typeface="Roboto"/>
                <a:ea typeface="Roboto"/>
                <a:cs typeface="Roboto"/>
                <a:sym typeface="Roboto"/>
              </a:rPr>
              <a:t/>
            </a:r>
            <a:br>
              <a:rPr lang="es-ES" sz="1400" b="0" dirty="0" smtClean="0">
                <a:highlight>
                  <a:srgbClr val="FFFFFF"/>
                </a:highlight>
                <a:latin typeface="Roboto"/>
                <a:ea typeface="Roboto"/>
                <a:cs typeface="Roboto"/>
                <a:sym typeface="Roboto"/>
              </a:rPr>
            </a:br>
            <a:r>
              <a:rPr lang="es-ES" sz="1400" b="0" dirty="0" smtClean="0">
                <a:highlight>
                  <a:srgbClr val="FFFFFF"/>
                </a:highlight>
                <a:latin typeface="Roboto"/>
                <a:ea typeface="Roboto"/>
                <a:cs typeface="Roboto"/>
                <a:sym typeface="Roboto"/>
              </a:rPr>
              <a:t>2) La segunda parte de las responsabilidades del Estándar de Cuidado es el requisito de que se tomen las huellas dactilares de cada una de estas personas a través de Live </a:t>
            </a:r>
            <a:r>
              <a:rPr lang="es-ES" sz="1400" b="0" dirty="0" err="1" smtClean="0">
                <a:highlight>
                  <a:srgbClr val="FFFFFF"/>
                </a:highlight>
                <a:latin typeface="Roboto"/>
                <a:ea typeface="Roboto"/>
                <a:cs typeface="Roboto"/>
                <a:sym typeface="Roboto"/>
              </a:rPr>
              <a:t>Scan</a:t>
            </a:r>
            <a:r>
              <a:rPr lang="es-ES" sz="1400" b="0" dirty="0" smtClean="0">
                <a:highlight>
                  <a:srgbClr val="FFFFFF"/>
                </a:highlight>
                <a:latin typeface="Roboto"/>
                <a:ea typeface="Roboto"/>
                <a:cs typeface="Roboto"/>
                <a:sym typeface="Roboto"/>
              </a:rPr>
              <a:t> como un tipo de verificación de antecedentes.</a:t>
            </a:r>
            <a:br>
              <a:rPr lang="es-ES" sz="1400" b="0" dirty="0" smtClean="0">
                <a:highlight>
                  <a:srgbClr val="FFFFFF"/>
                </a:highlight>
                <a:latin typeface="Roboto"/>
                <a:ea typeface="Roboto"/>
                <a:cs typeface="Roboto"/>
                <a:sym typeface="Roboto"/>
              </a:rPr>
            </a:br>
            <a:r>
              <a:rPr lang="es-ES" sz="1400" b="0" dirty="0" smtClean="0">
                <a:highlight>
                  <a:srgbClr val="FFFFFF"/>
                </a:highlight>
                <a:latin typeface="Roboto"/>
                <a:ea typeface="Roboto"/>
                <a:cs typeface="Roboto"/>
                <a:sym typeface="Roboto"/>
              </a:rPr>
              <a:t/>
            </a:r>
            <a:br>
              <a:rPr lang="es-ES" sz="1400" b="0" dirty="0" smtClean="0">
                <a:highlight>
                  <a:srgbClr val="FFFFFF"/>
                </a:highlight>
                <a:latin typeface="Roboto"/>
                <a:ea typeface="Roboto"/>
                <a:cs typeface="Roboto"/>
                <a:sym typeface="Roboto"/>
              </a:rPr>
            </a:br>
            <a:r>
              <a:rPr lang="es-ES" sz="1400" b="0" dirty="0" smtClean="0">
                <a:highlight>
                  <a:srgbClr val="FFFFFF"/>
                </a:highlight>
                <a:latin typeface="Roboto"/>
                <a:ea typeface="Roboto"/>
                <a:cs typeface="Roboto"/>
                <a:sym typeface="Roboto"/>
              </a:rPr>
              <a:t>3) La tercera parte de las responsabilidades del Estándar de Cuidado es que las iglesias deben adoptar políticas escritas que cubran los temas de abuso y negligencia infantil y los requisitos de presentación de informes.</a:t>
            </a:r>
            <a:endParaRPr sz="1400" b="0" dirty="0">
              <a:highlight>
                <a:srgbClr val="FF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3"/>
        <p:cNvGrpSpPr/>
        <p:nvPr/>
      </p:nvGrpSpPr>
      <p:grpSpPr>
        <a:xfrm>
          <a:off x="0" y="0"/>
          <a:ext cx="0" cy="0"/>
          <a:chOff x="0" y="0"/>
          <a:chExt cx="0" cy="0"/>
        </a:xfrm>
      </p:grpSpPr>
      <p:pic>
        <p:nvPicPr>
          <p:cNvPr id="84" name="Google Shape;84;p15"/>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85" name="Google Shape;85;p15"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86" name="Google Shape;86;p15"/>
          <p:cNvSpPr txBox="1"/>
          <p:nvPr/>
        </p:nvSpPr>
        <p:spPr>
          <a:xfrm>
            <a:off x="2855550" y="687397"/>
            <a:ext cx="34329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smtClean="0">
                <a:solidFill>
                  <a:schemeClr val="lt2"/>
                </a:solidFill>
                <a:latin typeface="Raleway"/>
                <a:ea typeface="Raleway"/>
                <a:cs typeface="Raleway"/>
                <a:sym typeface="Raleway"/>
              </a:rPr>
              <a:t>Importante Palabra:</a:t>
            </a:r>
            <a:endParaRPr sz="2400" b="1" dirty="0">
              <a:solidFill>
                <a:schemeClr val="lt2"/>
              </a:solidFill>
              <a:latin typeface="Raleway"/>
              <a:ea typeface="Raleway"/>
              <a:cs typeface="Raleway"/>
              <a:sym typeface="Raleway"/>
            </a:endParaRPr>
          </a:p>
        </p:txBody>
      </p:sp>
      <p:sp>
        <p:nvSpPr>
          <p:cNvPr id="87" name="Google Shape;87;p15"/>
          <p:cNvSpPr txBox="1">
            <a:spLocks noGrp="1"/>
          </p:cNvSpPr>
          <p:nvPr>
            <p:ph type="body" idx="4294967295"/>
          </p:nvPr>
        </p:nvSpPr>
        <p:spPr>
          <a:xfrm>
            <a:off x="2855550" y="1377480"/>
            <a:ext cx="3432900" cy="33279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Clr>
                <a:schemeClr val="dk1"/>
              </a:buClr>
              <a:buSzPts val="1400"/>
              <a:buNone/>
            </a:pPr>
            <a:r>
              <a:rPr lang="en" sz="1400" b="1" dirty="0">
                <a:solidFill>
                  <a:schemeClr val="dk1"/>
                </a:solidFill>
                <a:highlight>
                  <a:srgbClr val="FFFFFF"/>
                </a:highlight>
                <a:latin typeface="Roboto"/>
                <a:ea typeface="Roboto"/>
                <a:cs typeface="Roboto"/>
                <a:sym typeface="Roboto"/>
              </a:rPr>
              <a:t>ORI </a:t>
            </a:r>
            <a:r>
              <a:rPr lang="es-ES" sz="1400" b="1" dirty="0" smtClean="0">
                <a:solidFill>
                  <a:schemeClr val="dk1"/>
                </a:solidFill>
                <a:highlight>
                  <a:srgbClr val="FFFFFF"/>
                </a:highlight>
                <a:latin typeface="Roboto"/>
                <a:ea typeface="Roboto"/>
                <a:cs typeface="Roboto"/>
                <a:sym typeface="Roboto"/>
              </a:rPr>
              <a:t>Número: </a:t>
            </a:r>
          </a:p>
          <a:p>
            <a:pPr marL="139700" lvl="0" indent="0" algn="l" rtl="0">
              <a:spcBef>
                <a:spcPts val="0"/>
              </a:spcBef>
              <a:spcAft>
                <a:spcPts val="0"/>
              </a:spcAft>
              <a:buClr>
                <a:schemeClr val="dk1"/>
              </a:buClr>
              <a:buSzPts val="1400"/>
              <a:buNone/>
            </a:pPr>
            <a:r>
              <a:rPr lang="es-ES" sz="1000" dirty="0">
                <a:solidFill>
                  <a:schemeClr val="bg2"/>
                </a:solidFill>
                <a:highlight>
                  <a:srgbClr val="FFFFFF"/>
                </a:highlight>
                <a:latin typeface="Roboto"/>
                <a:ea typeface="Roboto"/>
                <a:cs typeface="Roboto"/>
                <a:sym typeface="Roboto"/>
              </a:rPr>
              <a:t>S</a:t>
            </a:r>
            <a:r>
              <a:rPr lang="es-ES" sz="1000" dirty="0" smtClean="0">
                <a:solidFill>
                  <a:schemeClr val="bg2"/>
                </a:solidFill>
                <a:highlight>
                  <a:srgbClr val="FFFFFF"/>
                </a:highlight>
                <a:latin typeface="Roboto"/>
                <a:ea typeface="Roboto"/>
                <a:cs typeface="Roboto"/>
                <a:sym typeface="Roboto"/>
              </a:rPr>
              <a:t>ignifica "Identificador de agencia de origen" y es un código único de nueve caracteres asignado a una organización autorizada, que identifica esencialmente a la agencia que solicita la verificación de antecedentes al enviar las huellas dactilares para su procesamiento.</a:t>
            </a:r>
          </a:p>
          <a:p>
            <a:pPr marL="139700" lvl="0" indent="0" algn="l" rtl="0">
              <a:spcBef>
                <a:spcPts val="0"/>
              </a:spcBef>
              <a:spcAft>
                <a:spcPts val="0"/>
              </a:spcAft>
              <a:buClr>
                <a:schemeClr val="dk1"/>
              </a:buClr>
              <a:buSzPts val="1400"/>
              <a:buNone/>
            </a:pPr>
            <a:r>
              <a:rPr lang="en" sz="1400" b="1" dirty="0" smtClean="0">
                <a:solidFill>
                  <a:schemeClr val="dk1"/>
                </a:solidFill>
                <a:highlight>
                  <a:srgbClr val="FFFFFF"/>
                </a:highlight>
                <a:latin typeface="Roboto"/>
                <a:ea typeface="Roboto"/>
                <a:cs typeface="Roboto"/>
                <a:sym typeface="Roboto"/>
              </a:rPr>
              <a:t>COR</a:t>
            </a:r>
            <a:r>
              <a:rPr lang="en" sz="1400" dirty="0">
                <a:solidFill>
                  <a:schemeClr val="dk1"/>
                </a:solidFill>
                <a:highlight>
                  <a:srgbClr val="FFFFFF"/>
                </a:highlight>
                <a:latin typeface="Roboto"/>
                <a:ea typeface="Roboto"/>
                <a:cs typeface="Roboto"/>
                <a:sym typeface="Roboto"/>
              </a:rPr>
              <a:t>:</a:t>
            </a:r>
            <a:r>
              <a:rPr lang="en" sz="1400" dirty="0">
                <a:latin typeface="Raleway"/>
                <a:ea typeface="Raleway"/>
                <a:cs typeface="Raleway"/>
                <a:sym typeface="Raleway"/>
              </a:rPr>
              <a:t/>
            </a:r>
            <a:br>
              <a:rPr lang="en" sz="1400" dirty="0">
                <a:latin typeface="Raleway"/>
                <a:ea typeface="Raleway"/>
                <a:cs typeface="Raleway"/>
                <a:sym typeface="Raleway"/>
              </a:rPr>
            </a:br>
            <a:r>
              <a:rPr lang="es-ES" sz="1000" dirty="0" smtClean="0">
                <a:solidFill>
                  <a:schemeClr val="bg2"/>
                </a:solidFill>
                <a:highlight>
                  <a:srgbClr val="FFFFFF"/>
                </a:highlight>
                <a:latin typeface="Roboto"/>
                <a:ea typeface="Roboto"/>
                <a:cs typeface="Roboto"/>
                <a:sym typeface="Roboto"/>
              </a:rPr>
              <a:t>"Custodio de Registros", este es un individuo dentro de la iglesia local (que no debe ser el pastor) que es responsable de administrar, salvaguardar y controlar todos los registros oficiales del Departamento de Justicia. Ej.: miembro de la junta directiva, asistente administrativo, </a:t>
            </a:r>
            <a:r>
              <a:rPr lang="es-ES" sz="1000" dirty="0" err="1" smtClean="0">
                <a:solidFill>
                  <a:schemeClr val="bg2"/>
                </a:solidFill>
                <a:highlight>
                  <a:srgbClr val="FFFFFF"/>
                </a:highlight>
                <a:latin typeface="Roboto"/>
                <a:ea typeface="Roboto"/>
                <a:cs typeface="Roboto"/>
                <a:sym typeface="Roboto"/>
              </a:rPr>
              <a:t>ect</a:t>
            </a:r>
            <a:r>
              <a:rPr lang="es-ES" sz="1000" dirty="0" smtClean="0">
                <a:solidFill>
                  <a:schemeClr val="bg2"/>
                </a:solidFill>
                <a:highlight>
                  <a:srgbClr val="FFFFFF"/>
                </a:highlight>
                <a:latin typeface="Roboto"/>
                <a:ea typeface="Roboto"/>
                <a:cs typeface="Roboto"/>
                <a:sym typeface="Roboto"/>
              </a:rPr>
              <a:t>.</a:t>
            </a:r>
          </a:p>
          <a:p>
            <a:pPr marL="139700" lvl="0" indent="0" algn="l" rtl="0">
              <a:spcBef>
                <a:spcPts val="0"/>
              </a:spcBef>
              <a:spcAft>
                <a:spcPts val="0"/>
              </a:spcAft>
              <a:buClr>
                <a:schemeClr val="dk1"/>
              </a:buClr>
              <a:buSzPts val="1400"/>
              <a:buNone/>
            </a:pPr>
            <a:r>
              <a:rPr lang="en" sz="1400" b="1" dirty="0" smtClean="0">
                <a:solidFill>
                  <a:schemeClr val="dk1"/>
                </a:solidFill>
                <a:highlight>
                  <a:srgbClr val="FFFFFF"/>
                </a:highlight>
                <a:latin typeface="Roboto"/>
                <a:ea typeface="Roboto"/>
                <a:cs typeface="Roboto"/>
                <a:sym typeface="Roboto"/>
              </a:rPr>
              <a:t>DOJ</a:t>
            </a:r>
            <a:r>
              <a:rPr lang="en" sz="1400" b="1" dirty="0">
                <a:solidFill>
                  <a:schemeClr val="dk1"/>
                </a:solidFill>
                <a:highlight>
                  <a:srgbClr val="FFFFFF"/>
                </a:highlight>
                <a:latin typeface="Roboto"/>
                <a:ea typeface="Roboto"/>
                <a:cs typeface="Roboto"/>
                <a:sym typeface="Roboto"/>
              </a:rPr>
              <a:t>:</a:t>
            </a:r>
            <a:r>
              <a:rPr lang="en" sz="1400" dirty="0">
                <a:latin typeface="Raleway"/>
                <a:ea typeface="Raleway"/>
                <a:cs typeface="Raleway"/>
                <a:sym typeface="Raleway"/>
              </a:rPr>
              <a:t/>
            </a:r>
            <a:br>
              <a:rPr lang="en" sz="1400" dirty="0">
                <a:latin typeface="Raleway"/>
                <a:ea typeface="Raleway"/>
                <a:cs typeface="Raleway"/>
                <a:sym typeface="Raleway"/>
              </a:rPr>
            </a:br>
            <a:r>
              <a:rPr lang="en" sz="1000" dirty="0" smtClean="0">
                <a:solidFill>
                  <a:schemeClr val="bg2"/>
                </a:solidFill>
                <a:highlight>
                  <a:srgbClr val="FFFFFF"/>
                </a:highlight>
                <a:latin typeface="Roboto"/>
                <a:ea typeface="Roboto"/>
                <a:cs typeface="Roboto"/>
                <a:sym typeface="Roboto"/>
              </a:rPr>
              <a:t>Departmento </a:t>
            </a:r>
            <a:r>
              <a:rPr lang="en" sz="1000" dirty="0">
                <a:solidFill>
                  <a:schemeClr val="bg2"/>
                </a:solidFill>
                <a:highlight>
                  <a:srgbClr val="FFFFFF"/>
                </a:highlight>
                <a:latin typeface="Roboto"/>
                <a:ea typeface="Roboto"/>
                <a:cs typeface="Roboto"/>
                <a:sym typeface="Roboto"/>
              </a:rPr>
              <a:t>of </a:t>
            </a:r>
            <a:r>
              <a:rPr lang="en" sz="1000" dirty="0" smtClean="0">
                <a:solidFill>
                  <a:schemeClr val="bg2"/>
                </a:solidFill>
                <a:highlight>
                  <a:srgbClr val="FFFFFF"/>
                </a:highlight>
                <a:latin typeface="Roboto"/>
                <a:ea typeface="Roboto"/>
                <a:cs typeface="Roboto"/>
                <a:sym typeface="Roboto"/>
              </a:rPr>
              <a:t>Justicia</a:t>
            </a:r>
            <a:endParaRPr sz="1200" dirty="0">
              <a:solidFill>
                <a:schemeClr val="bg2"/>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283100" y="392225"/>
            <a:ext cx="8631600" cy="45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200" dirty="0" smtClean="0"/>
              <a:t>¿</a:t>
            </a:r>
            <a:r>
              <a:rPr lang="en-US" sz="4200" dirty="0" err="1" smtClean="0"/>
              <a:t>Qué</a:t>
            </a:r>
            <a:r>
              <a:rPr lang="en-US" sz="4200" dirty="0" smtClean="0"/>
              <a:t> </a:t>
            </a:r>
            <a:r>
              <a:rPr lang="en-US" sz="4200" dirty="0" err="1" smtClean="0"/>
              <a:t>hago</a:t>
            </a:r>
            <a:r>
              <a:rPr lang="en-US" sz="4200" dirty="0" smtClean="0"/>
              <a:t> </a:t>
            </a:r>
            <a:r>
              <a:rPr lang="en-US" sz="4200" dirty="0" err="1" smtClean="0"/>
              <a:t>ahora</a:t>
            </a:r>
            <a:r>
              <a:rPr lang="en-US" sz="4200" dirty="0" smtClean="0"/>
              <a:t>?</a:t>
            </a:r>
            <a:r>
              <a:rPr lang="en" sz="4200" dirty="0" smtClean="0"/>
              <a:t> </a:t>
            </a:r>
            <a:endParaRPr sz="2000" dirty="0"/>
          </a:p>
          <a:p>
            <a:pPr marL="0" lvl="0" indent="0" algn="l" rtl="0">
              <a:spcBef>
                <a:spcPts val="0"/>
              </a:spcBef>
              <a:spcAft>
                <a:spcPts val="0"/>
              </a:spcAft>
              <a:buNone/>
            </a:pPr>
            <a:endParaRPr sz="1000" dirty="0"/>
          </a:p>
          <a:p>
            <a:pPr marL="101600" lvl="0" algn="l" rtl="0">
              <a:spcBef>
                <a:spcPts val="0"/>
              </a:spcBef>
              <a:spcAft>
                <a:spcPts val="0"/>
              </a:spcAft>
              <a:buClr>
                <a:schemeClr val="accent5"/>
              </a:buClr>
              <a:buSzPts val="2000"/>
            </a:pPr>
            <a:r>
              <a:rPr lang="es-ES" sz="1800" dirty="0" smtClean="0">
                <a:solidFill>
                  <a:schemeClr val="accent5"/>
                </a:solidFill>
              </a:rPr>
              <a:t>1) Regístrese como una "Organización de Servicios Juveniles" en el Departamento de Justicia para obtener su número ORI.</a:t>
            </a:r>
            <a:br>
              <a:rPr lang="es-ES" sz="1800" dirty="0" smtClean="0">
                <a:solidFill>
                  <a:schemeClr val="accent5"/>
                </a:solidFill>
              </a:rPr>
            </a:br>
            <a:r>
              <a:rPr lang="es-ES" sz="1800" dirty="0" smtClean="0">
                <a:solidFill>
                  <a:schemeClr val="accent5"/>
                </a:solidFill>
              </a:rPr>
              <a:t>2) Determine el COR y establezca un correo electrónico seguro, </a:t>
            </a:r>
            <a:r>
              <a:rPr lang="es-ES" sz="1800" dirty="0" smtClean="0">
                <a:solidFill>
                  <a:schemeClr val="accent5"/>
                </a:solidFill>
              </a:rPr>
              <a:t>para </a:t>
            </a:r>
            <a:r>
              <a:rPr lang="es-ES" sz="1800" dirty="0" smtClean="0">
                <a:solidFill>
                  <a:schemeClr val="accent5"/>
                </a:solidFill>
              </a:rPr>
              <a:t>recibir los hallazgos del Departamento de Justicia.</a:t>
            </a:r>
            <a:br>
              <a:rPr lang="es-ES" sz="1800" dirty="0" smtClean="0">
                <a:solidFill>
                  <a:schemeClr val="accent5"/>
                </a:solidFill>
              </a:rPr>
            </a:br>
            <a:r>
              <a:rPr lang="es-ES" sz="1800" dirty="0" smtClean="0">
                <a:solidFill>
                  <a:schemeClr val="accent5"/>
                </a:solidFill>
              </a:rPr>
              <a:t>3) Comience a capacitar a los empleados y voluntarios.</a:t>
            </a:r>
            <a:br>
              <a:rPr lang="es-ES" sz="1800" dirty="0" smtClean="0">
                <a:solidFill>
                  <a:schemeClr val="accent5"/>
                </a:solidFill>
              </a:rPr>
            </a:br>
            <a:r>
              <a:rPr lang="es-ES" sz="1800" dirty="0" smtClean="0">
                <a:solidFill>
                  <a:schemeClr val="accent5"/>
                </a:solidFill>
              </a:rPr>
              <a:t>4) Escribe las políticas y procedimientos de tu iglesia local.</a:t>
            </a:r>
            <a:br>
              <a:rPr lang="es-ES" sz="1800" dirty="0" smtClean="0">
                <a:solidFill>
                  <a:schemeClr val="accent5"/>
                </a:solidFill>
              </a:rPr>
            </a:br>
            <a:r>
              <a:rPr lang="es-ES" sz="1800" dirty="0">
                <a:solidFill>
                  <a:schemeClr val="accent5"/>
                </a:solidFill>
              </a:rPr>
              <a:t>5</a:t>
            </a:r>
            <a:r>
              <a:rPr lang="es-ES" sz="1800" dirty="0" smtClean="0">
                <a:solidFill>
                  <a:schemeClr val="accent5"/>
                </a:solidFill>
              </a:rPr>
              <a:t>) Preparar Exenciones Anuales del Solicitante que </a:t>
            </a:r>
            <a:br>
              <a:rPr lang="es-ES" sz="1800" dirty="0" smtClean="0">
                <a:solidFill>
                  <a:schemeClr val="accent5"/>
                </a:solidFill>
              </a:rPr>
            </a:br>
            <a:r>
              <a:rPr lang="es-ES" sz="1800" dirty="0" smtClean="0">
                <a:solidFill>
                  <a:schemeClr val="accent5"/>
                </a:solidFill>
              </a:rPr>
              <a:t>permitan la divulgación de información de antecedentes </a:t>
            </a:r>
            <a:br>
              <a:rPr lang="es-ES" sz="1800" dirty="0" smtClean="0">
                <a:solidFill>
                  <a:schemeClr val="accent5"/>
                </a:solidFill>
              </a:rPr>
            </a:br>
            <a:r>
              <a:rPr lang="es-ES" sz="1800" dirty="0" smtClean="0">
                <a:solidFill>
                  <a:schemeClr val="accent5"/>
                </a:solidFill>
              </a:rPr>
              <a:t>penales a nivel estatal y federal.  </a:t>
            </a:r>
            <a:r>
              <a:rPr lang="es-ES" sz="1800" i="1" dirty="0" smtClean="0">
                <a:solidFill>
                  <a:schemeClr val="bg1"/>
                </a:solidFill>
              </a:rPr>
              <a:t>*Firmado anualmente</a:t>
            </a:r>
            <a:br>
              <a:rPr lang="es-ES" sz="1800" i="1" dirty="0" smtClean="0">
                <a:solidFill>
                  <a:schemeClr val="bg1"/>
                </a:solidFill>
              </a:rPr>
            </a:br>
            <a:r>
              <a:rPr lang="en" sz="1800" dirty="0">
                <a:solidFill>
                  <a:schemeClr val="accent5"/>
                </a:solidFill>
              </a:rPr>
              <a:t>6</a:t>
            </a:r>
            <a:r>
              <a:rPr lang="en" sz="1800" dirty="0" smtClean="0">
                <a:solidFill>
                  <a:schemeClr val="accent5"/>
                </a:solidFill>
              </a:rPr>
              <a:t>) </a:t>
            </a:r>
            <a:r>
              <a:rPr lang="es-ES" sz="1800" dirty="0" smtClean="0">
                <a:solidFill>
                  <a:schemeClr val="accent5"/>
                </a:solidFill>
              </a:rPr>
              <a:t>Complete los escaneos en vivo para empleados y </a:t>
            </a:r>
            <a:br>
              <a:rPr lang="es-ES" sz="1800" dirty="0" smtClean="0">
                <a:solidFill>
                  <a:schemeClr val="accent5"/>
                </a:solidFill>
              </a:rPr>
            </a:br>
            <a:r>
              <a:rPr lang="es-ES" sz="1800" dirty="0" smtClean="0">
                <a:solidFill>
                  <a:schemeClr val="accent5"/>
                </a:solidFill>
              </a:rPr>
              <a:t>voluntarios una vez que haya recibido su número ORI.</a:t>
            </a:r>
            <a:endParaRPr sz="1800" dirty="0">
              <a:solidFill>
                <a:schemeClr val="accent5"/>
              </a:solidFill>
            </a:endParaRPr>
          </a:p>
        </p:txBody>
      </p:sp>
      <p:grpSp>
        <p:nvGrpSpPr>
          <p:cNvPr id="93" name="Google Shape;93;p16"/>
          <p:cNvGrpSpPr/>
          <p:nvPr/>
        </p:nvGrpSpPr>
        <p:grpSpPr>
          <a:xfrm>
            <a:off x="7036253" y="2470764"/>
            <a:ext cx="2107420" cy="2477962"/>
            <a:chOff x="6803275" y="395363"/>
            <a:chExt cx="2212050" cy="2537076"/>
          </a:xfrm>
        </p:grpSpPr>
        <p:pic>
          <p:nvPicPr>
            <p:cNvPr id="94" name="Google Shape;94;p16"/>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95" name="Google Shape;95;p16" descr="Piece of duct tape sticking a note to the slide"/>
            <p:cNvPicPr preferRelativeResize="0"/>
            <p:nvPr/>
          </p:nvPicPr>
          <p:blipFill rotWithShape="1">
            <a:blip r:embed="rId4">
              <a:alphaModFix/>
            </a:blip>
            <a:srcRect l="9244" t="5926" r="2118" b="10011"/>
            <a:stretch/>
          </p:blipFill>
          <p:spPr>
            <a:xfrm rot="154826">
              <a:off x="7370675" y="419419"/>
              <a:ext cx="1077273" cy="382687"/>
            </a:xfrm>
            <a:prstGeom prst="rect">
              <a:avLst/>
            </a:prstGeom>
            <a:noFill/>
            <a:ln>
              <a:noFill/>
            </a:ln>
          </p:spPr>
        </p:pic>
        <p:sp>
          <p:nvSpPr>
            <p:cNvPr id="96" name="Google Shape;96;p16"/>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b="1" dirty="0" smtClean="0">
                  <a:solidFill>
                    <a:schemeClr val="dk1"/>
                  </a:solidFill>
                  <a:latin typeface="Raleway"/>
                  <a:ea typeface="Raleway"/>
                  <a:cs typeface="Raleway"/>
                  <a:sym typeface="Raleway"/>
                </a:rPr>
                <a:t>Consejo</a:t>
              </a:r>
              <a:endParaRPr b="1" dirty="0">
                <a:solidFill>
                  <a:schemeClr val="dk1"/>
                </a:solidFill>
                <a:latin typeface="Raleway"/>
                <a:ea typeface="Raleway"/>
                <a:cs typeface="Raleway"/>
                <a:sym typeface="Raleway"/>
              </a:endParaRPr>
            </a:p>
            <a:p>
              <a:pPr marL="0" lvl="0" indent="0" algn="ctr" rtl="0">
                <a:spcBef>
                  <a:spcPts val="800"/>
                </a:spcBef>
                <a:spcAft>
                  <a:spcPts val="800"/>
                </a:spcAft>
                <a:buNone/>
              </a:pPr>
              <a:r>
                <a:rPr lang="es-ES" sz="1100" dirty="0" err="1" smtClean="0">
                  <a:solidFill>
                    <a:schemeClr val="dk2"/>
                  </a:solidFill>
                  <a:latin typeface="Raleway"/>
                  <a:ea typeface="Raleway"/>
                  <a:cs typeface="Raleway"/>
                  <a:sym typeface="Raleway"/>
                </a:rPr>
                <a:t>Church</a:t>
              </a:r>
              <a:r>
                <a:rPr lang="es-ES" sz="1100" dirty="0" smtClean="0">
                  <a:solidFill>
                    <a:schemeClr val="dk2"/>
                  </a:solidFill>
                  <a:latin typeface="Raleway"/>
                  <a:ea typeface="Raleway"/>
                  <a:cs typeface="Raleway"/>
                  <a:sym typeface="Raleway"/>
                </a:rPr>
                <a:t> HR Network es una gran herramienta para plantillas de políticas y procedimientos, así como para capacitación en línea. Proporcionan un certificado y recordatorios para la formación continua.</a:t>
              </a:r>
              <a:endParaRPr sz="1100" b="1" dirty="0">
                <a:solidFill>
                  <a:schemeClr val="dk2"/>
                </a:solidFill>
                <a:latin typeface="Raleway"/>
                <a:ea typeface="Raleway"/>
                <a:cs typeface="Raleway"/>
                <a:sym typeface="Raleway"/>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60850" y="322950"/>
            <a:ext cx="8622300" cy="449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dirty="0">
                <a:solidFill>
                  <a:schemeClr val="accent5"/>
                </a:solidFill>
              </a:rPr>
              <a:t>Church HR Network </a:t>
            </a:r>
            <a:r>
              <a:rPr lang="en" sz="4200" dirty="0" smtClean="0">
                <a:solidFill>
                  <a:schemeClr val="accent5"/>
                </a:solidFill>
              </a:rPr>
              <a:t>Miembro</a:t>
            </a:r>
            <a:endParaRPr sz="4200" dirty="0"/>
          </a:p>
          <a:p>
            <a:pPr marL="0" lvl="0" indent="0" algn="l" rtl="0">
              <a:lnSpc>
                <a:spcPct val="100000"/>
              </a:lnSpc>
              <a:spcBef>
                <a:spcPts val="1000"/>
              </a:spcBef>
              <a:spcAft>
                <a:spcPts val="0"/>
              </a:spcAft>
              <a:buNone/>
            </a:pPr>
            <a:r>
              <a:rPr lang="en" sz="2000" b="0" dirty="0" smtClean="0">
                <a:solidFill>
                  <a:srgbClr val="37474F"/>
                </a:solidFill>
              </a:rPr>
              <a:t>Ofrece lo siguiente:</a:t>
            </a:r>
            <a:endParaRPr sz="2000" b="0" dirty="0" smtClean="0">
              <a:solidFill>
                <a:srgbClr val="37474F"/>
              </a:solidFill>
            </a:endParaRPr>
          </a:p>
          <a:p>
            <a:pPr marL="457200" lvl="0" indent="-381000" algn="l" rtl="0">
              <a:lnSpc>
                <a:spcPct val="115000"/>
              </a:lnSpc>
              <a:spcBef>
                <a:spcPts val="1000"/>
              </a:spcBef>
              <a:spcAft>
                <a:spcPts val="0"/>
              </a:spcAft>
              <a:buClr>
                <a:srgbClr val="37474F"/>
              </a:buClr>
              <a:buSzPts val="2400"/>
              <a:buChar char="➔"/>
            </a:pPr>
            <a:r>
              <a:rPr lang="en" sz="1800" b="0" dirty="0" smtClean="0">
                <a:solidFill>
                  <a:srgbClr val="37474F"/>
                </a:solidFill>
              </a:rPr>
              <a:t>Politlcas y procedimientos en formato editable para tu iglesia</a:t>
            </a:r>
            <a:endParaRPr sz="1800" b="0" dirty="0" smtClean="0">
              <a:solidFill>
                <a:srgbClr val="37474F"/>
              </a:solidFill>
            </a:endParaRPr>
          </a:p>
          <a:p>
            <a:pPr marL="457200" lvl="0" indent="-381000" algn="l" rtl="0">
              <a:lnSpc>
                <a:spcPct val="115000"/>
              </a:lnSpc>
              <a:spcBef>
                <a:spcPts val="0"/>
              </a:spcBef>
              <a:spcAft>
                <a:spcPts val="0"/>
              </a:spcAft>
              <a:buClr>
                <a:srgbClr val="37474F"/>
              </a:buClr>
              <a:buSzPts val="2400"/>
              <a:buChar char="➔"/>
            </a:pPr>
            <a:r>
              <a:rPr lang="en" sz="1800" b="0" dirty="0" smtClean="0">
                <a:solidFill>
                  <a:srgbClr val="37474F"/>
                </a:solidFill>
              </a:rPr>
              <a:t>Videos de capacitacion</a:t>
            </a:r>
            <a:endParaRPr sz="1800" b="0" dirty="0" smtClean="0">
              <a:solidFill>
                <a:srgbClr val="37474F"/>
              </a:solidFill>
            </a:endParaRPr>
          </a:p>
          <a:p>
            <a:pPr marL="457200" lvl="0" indent="-381000" algn="l" rtl="0">
              <a:lnSpc>
                <a:spcPct val="115000"/>
              </a:lnSpc>
              <a:spcBef>
                <a:spcPts val="0"/>
              </a:spcBef>
              <a:spcAft>
                <a:spcPts val="0"/>
              </a:spcAft>
              <a:buClr>
                <a:srgbClr val="37474F"/>
              </a:buClr>
              <a:buSzPts val="2400"/>
              <a:buChar char="➔"/>
            </a:pPr>
            <a:r>
              <a:rPr lang="en" sz="1800" b="0" dirty="0" smtClean="0">
                <a:solidFill>
                  <a:srgbClr val="37474F"/>
                </a:solidFill>
              </a:rPr>
              <a:t>Puede revisar su aplicacion ORI antes de enviarla al DOJ para detectar cualquier error y resonder cualquier pregunta</a:t>
            </a:r>
            <a:endParaRPr sz="1800" b="0" dirty="0" smtClean="0">
              <a:solidFill>
                <a:srgbClr val="37474F"/>
              </a:solidFill>
            </a:endParaRPr>
          </a:p>
          <a:p>
            <a:pPr marL="457200" lvl="0" indent="-381000" algn="l" rtl="0">
              <a:lnSpc>
                <a:spcPct val="115000"/>
              </a:lnSpc>
              <a:spcBef>
                <a:spcPts val="0"/>
              </a:spcBef>
              <a:spcAft>
                <a:spcPts val="0"/>
              </a:spcAft>
              <a:buClr>
                <a:srgbClr val="37474F"/>
              </a:buClr>
              <a:buSzPts val="2400"/>
              <a:buChar char="➔"/>
            </a:pPr>
            <a:r>
              <a:rPr lang="en" sz="1800" b="0" dirty="0" smtClean="0">
                <a:solidFill>
                  <a:srgbClr val="37474F"/>
                </a:solidFill>
              </a:rPr>
              <a:t>Soporte en linea asi como soporte por correo electronico</a:t>
            </a:r>
            <a:endParaRPr sz="1800" b="0" dirty="0" smtClean="0">
              <a:solidFill>
                <a:srgbClr val="37474F"/>
              </a:solidFill>
            </a:endParaRPr>
          </a:p>
          <a:p>
            <a:pPr marL="457200" lvl="0" indent="-381000" algn="l" rtl="0">
              <a:lnSpc>
                <a:spcPct val="115000"/>
              </a:lnSpc>
              <a:spcBef>
                <a:spcPts val="0"/>
              </a:spcBef>
              <a:spcAft>
                <a:spcPts val="0"/>
              </a:spcAft>
              <a:buClr>
                <a:srgbClr val="37474F"/>
              </a:buClr>
              <a:buSzPts val="2400"/>
              <a:buChar char="➔"/>
            </a:pPr>
            <a:r>
              <a:rPr lang="en" sz="1800" b="0" dirty="0" smtClean="0">
                <a:solidFill>
                  <a:srgbClr val="37474F"/>
                </a:solidFill>
              </a:rPr>
              <a:t>Asistencia para muchos temas de RRHH, tales como:</a:t>
            </a:r>
            <a:endParaRPr sz="1800" b="0" dirty="0" smtClean="0">
              <a:solidFill>
                <a:srgbClr val="37474F"/>
              </a:solidFill>
            </a:endParaRPr>
          </a:p>
          <a:p>
            <a:pPr marL="914400" lvl="1" indent="-323850" algn="l" rtl="0">
              <a:lnSpc>
                <a:spcPct val="115000"/>
              </a:lnSpc>
              <a:spcBef>
                <a:spcPts val="0"/>
              </a:spcBef>
              <a:spcAft>
                <a:spcPts val="0"/>
              </a:spcAft>
              <a:buClr>
                <a:srgbClr val="37474F"/>
              </a:buClr>
              <a:buSzPts val="1500"/>
              <a:buChar char="◆"/>
            </a:pPr>
            <a:r>
              <a:rPr lang="en" sz="1400" b="0" i="1" dirty="0" smtClean="0">
                <a:solidFill>
                  <a:srgbClr val="37474F"/>
                </a:solidFill>
              </a:rPr>
              <a:t>Reclutamiento, contractacion e integracion; Politicas y mejores practicas; Manejo de crisis; Trato conempleados dificiles; Gestion del desempeno y mucho mas</a:t>
            </a:r>
            <a:r>
              <a:rPr lang="en" sz="1400" b="0" i="1" dirty="0" smtClean="0">
                <a:solidFill>
                  <a:srgbClr val="37474F"/>
                </a:solidFill>
              </a:rPr>
              <a:t>.</a:t>
            </a:r>
            <a:endParaRPr sz="1400" b="0" i="1" dirty="0">
              <a:solidFill>
                <a:srgbClr val="37474F"/>
              </a:solidFill>
            </a:endParaRPr>
          </a:p>
          <a:p>
            <a:pPr lvl="0" algn="ctr" rtl="0">
              <a:spcBef>
                <a:spcPts val="1000"/>
              </a:spcBef>
              <a:spcAft>
                <a:spcPts val="1000"/>
              </a:spcAft>
            </a:pPr>
            <a:r>
              <a:rPr lang="es-ES" sz="1800" dirty="0" smtClean="0">
                <a:solidFill>
                  <a:schemeClr val="accent5"/>
                </a:solidFill>
              </a:rPr>
              <a:t>La Oficina del Distrito ha comprado una membresía con </a:t>
            </a:r>
            <a:r>
              <a:rPr lang="es-ES" sz="1800" dirty="0" err="1" smtClean="0">
                <a:solidFill>
                  <a:schemeClr val="accent5"/>
                </a:solidFill>
              </a:rPr>
              <a:t>Church</a:t>
            </a:r>
            <a:r>
              <a:rPr lang="es-ES" sz="1800" smtClean="0">
                <a:solidFill>
                  <a:schemeClr val="accent5"/>
                </a:solidFill>
              </a:rPr>
              <a:t> HR Network para cada iglesia en nuestro distrito.</a:t>
            </a:r>
            <a:endParaRPr sz="1800" dirty="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283100" y="392225"/>
            <a:ext cx="8631600" cy="45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200" dirty="0" err="1" smtClean="0"/>
              <a:t>Desglose</a:t>
            </a:r>
            <a:r>
              <a:rPr lang="en-US" sz="4200" dirty="0" smtClean="0"/>
              <a:t> de </a:t>
            </a:r>
            <a:r>
              <a:rPr lang="en-US" sz="4200" dirty="0" err="1" smtClean="0"/>
              <a:t>los</a:t>
            </a:r>
            <a:r>
              <a:rPr lang="en-US" sz="4200" dirty="0" smtClean="0"/>
              <a:t> costs</a:t>
            </a:r>
            <a:br>
              <a:rPr lang="en-US" sz="4200" dirty="0" smtClean="0"/>
            </a:br>
            <a:r>
              <a:rPr lang="en" sz="2200" dirty="0" smtClean="0"/>
              <a:t>Costos iniciales:</a:t>
            </a:r>
            <a:br>
              <a:rPr lang="en" sz="2200" dirty="0" smtClean="0"/>
            </a:br>
            <a:endParaRPr sz="1600" dirty="0"/>
          </a:p>
          <a:p>
            <a:pPr marL="457200" lvl="0" indent="-368300" algn="l" rtl="0">
              <a:spcBef>
                <a:spcPts val="0"/>
              </a:spcBef>
              <a:spcAft>
                <a:spcPts val="0"/>
              </a:spcAft>
              <a:buClr>
                <a:schemeClr val="accent5"/>
              </a:buClr>
              <a:buSzPts val="2200"/>
              <a:buChar char="➔"/>
            </a:pPr>
            <a:r>
              <a:rPr lang="es-ES" sz="1600" dirty="0" smtClean="0">
                <a:solidFill>
                  <a:schemeClr val="accent5"/>
                </a:solidFill>
              </a:rPr>
              <a:t>Presentar una solicitud como "Organización de Servicios Juveniles" ante el Departamento de Justicia</a:t>
            </a:r>
            <a:r>
              <a:rPr lang="en" sz="1600" dirty="0" smtClean="0">
                <a:solidFill>
                  <a:schemeClr val="accent5"/>
                </a:solidFill>
              </a:rPr>
              <a:t>- </a:t>
            </a:r>
            <a:r>
              <a:rPr lang="en" sz="1600" dirty="0"/>
              <a:t>$79</a:t>
            </a:r>
            <a:endParaRPr sz="1600" dirty="0"/>
          </a:p>
          <a:p>
            <a:pPr marL="457200" lvl="0" indent="-368300" algn="l" rtl="0">
              <a:spcBef>
                <a:spcPts val="0"/>
              </a:spcBef>
              <a:spcAft>
                <a:spcPts val="0"/>
              </a:spcAft>
              <a:buClr>
                <a:schemeClr val="accent5"/>
              </a:buClr>
              <a:buSzPts val="2200"/>
              <a:buChar char="➔"/>
            </a:pPr>
            <a:r>
              <a:rPr lang="es-ES" sz="1600" dirty="0" smtClean="0">
                <a:solidFill>
                  <a:schemeClr val="accent5"/>
                </a:solidFill>
              </a:rPr>
              <a:t>Huellas dactilares COR como remitente del </a:t>
            </a:r>
            <a:r>
              <a:rPr lang="es-ES" sz="1000" dirty="0" smtClean="0">
                <a:solidFill>
                  <a:schemeClr val="accent5"/>
                </a:solidFill>
              </a:rPr>
              <a:t>DOJ (antecedentes y tarifa de renovación) </a:t>
            </a:r>
            <a:r>
              <a:rPr lang="en" sz="1600" dirty="0" smtClean="0">
                <a:solidFill>
                  <a:schemeClr val="accent5"/>
                </a:solidFill>
              </a:rPr>
              <a:t>- </a:t>
            </a:r>
            <a:r>
              <a:rPr lang="en" sz="1600" dirty="0"/>
              <a:t>$109</a:t>
            </a:r>
            <a:r>
              <a:rPr lang="en" sz="1600" dirty="0">
                <a:solidFill>
                  <a:schemeClr val="accent5"/>
                </a:solidFill>
              </a:rPr>
              <a:t> </a:t>
            </a:r>
            <a:endParaRPr sz="1600" dirty="0">
              <a:solidFill>
                <a:schemeClr val="accent5"/>
              </a:solidFill>
            </a:endParaRPr>
          </a:p>
          <a:p>
            <a:pPr marL="0" lvl="0" indent="0" algn="l" rtl="0">
              <a:spcBef>
                <a:spcPts val="0"/>
              </a:spcBef>
              <a:spcAft>
                <a:spcPts val="0"/>
              </a:spcAft>
              <a:buNone/>
            </a:pPr>
            <a:r>
              <a:rPr lang="en" sz="2200" dirty="0" smtClean="0"/>
              <a:t>Costos </a:t>
            </a:r>
            <a:r>
              <a:rPr lang="en" sz="2200" dirty="0" smtClean="0"/>
              <a:t>continuos:</a:t>
            </a:r>
            <a:r>
              <a:rPr lang="en" sz="1600" dirty="0" smtClean="0"/>
              <a:t/>
            </a:r>
            <a:br>
              <a:rPr lang="en" sz="1600" dirty="0" smtClean="0"/>
            </a:br>
            <a:endParaRPr sz="2000" dirty="0">
              <a:solidFill>
                <a:schemeClr val="accent5"/>
              </a:solidFill>
            </a:endParaRPr>
          </a:p>
          <a:p>
            <a:pPr marL="457200" lvl="0" indent="-368300" algn="l" rtl="0">
              <a:spcBef>
                <a:spcPts val="0"/>
              </a:spcBef>
              <a:spcAft>
                <a:spcPts val="0"/>
              </a:spcAft>
              <a:buClr>
                <a:schemeClr val="accent5"/>
              </a:buClr>
              <a:buSzPts val="2200"/>
              <a:buChar char="➔"/>
            </a:pPr>
            <a:r>
              <a:rPr lang="es-ES" sz="1600" dirty="0" smtClean="0">
                <a:solidFill>
                  <a:schemeClr val="accent5"/>
                </a:solidFill>
              </a:rPr>
              <a:t>Las tarifas de la capacitación variarán según el método que elijas</a:t>
            </a:r>
            <a:r>
              <a:rPr lang="en" sz="1600" dirty="0" smtClean="0">
                <a:solidFill>
                  <a:schemeClr val="accent5"/>
                </a:solidFill>
              </a:rPr>
              <a:t>.</a:t>
            </a:r>
            <a:endParaRPr sz="1600" dirty="0" smtClean="0">
              <a:solidFill>
                <a:schemeClr val="accent5"/>
              </a:solidFill>
            </a:endParaRPr>
          </a:p>
          <a:p>
            <a:pPr marL="457200" lvl="0" indent="-368300" algn="l" rtl="0">
              <a:spcBef>
                <a:spcPts val="0"/>
              </a:spcBef>
              <a:spcAft>
                <a:spcPts val="0"/>
              </a:spcAft>
              <a:buClr>
                <a:schemeClr val="accent5"/>
              </a:buClr>
              <a:buSzPts val="2200"/>
              <a:buChar char="➔"/>
            </a:pPr>
            <a:r>
              <a:rPr lang="es-ES" sz="1600" dirty="0" smtClean="0">
                <a:solidFill>
                  <a:schemeClr val="accent5"/>
                </a:solidFill>
              </a:rPr>
              <a:t>Tarifas continuas pagadas al proveedor para obtener el escaneo en vivo</a:t>
            </a:r>
            <a:r>
              <a:rPr lang="en" sz="1600" dirty="0" smtClean="0">
                <a:solidFill>
                  <a:schemeClr val="accent5"/>
                </a:solidFill>
              </a:rPr>
              <a:t>- </a:t>
            </a:r>
            <a:r>
              <a:rPr lang="en" sz="1400" dirty="0" smtClean="0"/>
              <a:t>$</a:t>
            </a:r>
            <a:r>
              <a:rPr lang="en" sz="1400" dirty="0" smtClean="0"/>
              <a:t>25-</a:t>
            </a:r>
            <a:r>
              <a:rPr lang="en" sz="1400" dirty="0" smtClean="0"/>
              <a:t>$100</a:t>
            </a:r>
            <a:endParaRPr sz="1400" dirty="0" smtClean="0"/>
          </a:p>
          <a:p>
            <a:pPr marL="457200" lvl="0" indent="-368300" algn="l" rtl="0">
              <a:spcBef>
                <a:spcPts val="0"/>
              </a:spcBef>
              <a:spcAft>
                <a:spcPts val="0"/>
              </a:spcAft>
              <a:buClr>
                <a:schemeClr val="accent5"/>
              </a:buClr>
              <a:buSzPts val="2200"/>
              <a:buChar char="➔"/>
            </a:pPr>
            <a:r>
              <a:rPr lang="es-ES" sz="1600" dirty="0" smtClean="0">
                <a:solidFill>
                  <a:schemeClr val="accent5"/>
                </a:solidFill>
              </a:rPr>
              <a:t>Informe del Departamento de Justicia, incluidas las detenciones posteriores; se exime de la tarifa a los voluntarios; Empleados</a:t>
            </a:r>
            <a:r>
              <a:rPr lang="en" sz="1600" dirty="0" smtClean="0">
                <a:solidFill>
                  <a:schemeClr val="accent5"/>
                </a:solidFill>
              </a:rPr>
              <a:t> </a:t>
            </a:r>
            <a:r>
              <a:rPr lang="en" sz="1600" dirty="0">
                <a:solidFill>
                  <a:schemeClr val="accent5"/>
                </a:solidFill>
              </a:rPr>
              <a:t>- </a:t>
            </a:r>
            <a:r>
              <a:rPr lang="en" sz="1600" dirty="0"/>
              <a:t>$32</a:t>
            </a:r>
            <a:endParaRPr sz="1600" dirty="0"/>
          </a:p>
          <a:p>
            <a:pPr marL="457200" lvl="0" indent="-355600" algn="l" rtl="0">
              <a:spcBef>
                <a:spcPts val="0"/>
              </a:spcBef>
              <a:spcAft>
                <a:spcPts val="0"/>
              </a:spcAft>
              <a:buClr>
                <a:schemeClr val="accent5"/>
              </a:buClr>
              <a:buSzPts val="2000"/>
              <a:buChar char="➔"/>
            </a:pPr>
            <a:r>
              <a:rPr lang="es-ES" sz="1600" dirty="0" smtClean="0">
                <a:solidFill>
                  <a:schemeClr val="accent5"/>
                </a:solidFill>
              </a:rPr>
              <a:t>Detección del FBI a través de Live </a:t>
            </a:r>
            <a:r>
              <a:rPr lang="es-ES" sz="1600" dirty="0" err="1" smtClean="0">
                <a:solidFill>
                  <a:schemeClr val="accent5"/>
                </a:solidFill>
              </a:rPr>
              <a:t>Scan</a:t>
            </a:r>
            <a:r>
              <a:rPr lang="en" sz="1600" dirty="0" smtClean="0">
                <a:solidFill>
                  <a:schemeClr val="accent5"/>
                </a:solidFill>
              </a:rPr>
              <a:t>- </a:t>
            </a:r>
            <a:r>
              <a:rPr lang="en" sz="1600" dirty="0"/>
              <a:t>$17</a:t>
            </a:r>
            <a:endParaRP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0"/>
        <p:cNvGrpSpPr/>
        <p:nvPr/>
      </p:nvGrpSpPr>
      <p:grpSpPr>
        <a:xfrm>
          <a:off x="0" y="0"/>
          <a:ext cx="0" cy="0"/>
          <a:chOff x="0" y="0"/>
          <a:chExt cx="0" cy="0"/>
        </a:xfrm>
      </p:grpSpPr>
      <p:pic>
        <p:nvPicPr>
          <p:cNvPr id="111" name="Google Shape;111;p19"/>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112" name="Google Shape;112;p19"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13" name="Google Shape;113;p19"/>
          <p:cNvSpPr txBox="1"/>
          <p:nvPr/>
        </p:nvSpPr>
        <p:spPr>
          <a:xfrm>
            <a:off x="2855550" y="687397"/>
            <a:ext cx="3432900" cy="76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dirty="0" smtClean="0">
                <a:solidFill>
                  <a:schemeClr val="dk1"/>
                </a:solidFill>
                <a:latin typeface="Raleway"/>
                <a:ea typeface="Raleway"/>
                <a:cs typeface="Raleway"/>
                <a:sym typeface="Raleway"/>
              </a:rPr>
              <a:t>Nuevo </a:t>
            </a:r>
            <a:r>
              <a:rPr lang="en" sz="3000" b="1" dirty="0">
                <a:solidFill>
                  <a:schemeClr val="dk1"/>
                </a:solidFill>
                <a:latin typeface="Raleway"/>
                <a:ea typeface="Raleway"/>
                <a:cs typeface="Raleway"/>
                <a:sym typeface="Raleway"/>
              </a:rPr>
              <a:t>e</a:t>
            </a:r>
            <a:r>
              <a:rPr lang="en" sz="3000" b="1" dirty="0" smtClean="0">
                <a:solidFill>
                  <a:schemeClr val="dk1"/>
                </a:solidFill>
                <a:latin typeface="Raleway"/>
                <a:ea typeface="Raleway"/>
                <a:cs typeface="Raleway"/>
                <a:sym typeface="Raleway"/>
              </a:rPr>
              <a:t>n </a:t>
            </a:r>
            <a:r>
              <a:rPr lang="en" sz="3000" b="1" dirty="0">
                <a:solidFill>
                  <a:schemeClr val="dk1"/>
                </a:solidFill>
                <a:latin typeface="Raleway"/>
                <a:ea typeface="Raleway"/>
                <a:cs typeface="Raleway"/>
                <a:sym typeface="Raleway"/>
              </a:rPr>
              <a:t>2024</a:t>
            </a:r>
            <a:endParaRPr sz="3000" b="1" dirty="0">
              <a:solidFill>
                <a:schemeClr val="dk1"/>
              </a:solidFill>
              <a:latin typeface="Raleway"/>
              <a:ea typeface="Raleway"/>
              <a:cs typeface="Raleway"/>
              <a:sym typeface="Raleway"/>
            </a:endParaRPr>
          </a:p>
        </p:txBody>
      </p:sp>
      <p:sp>
        <p:nvSpPr>
          <p:cNvPr id="114" name="Google Shape;114;p19"/>
          <p:cNvSpPr txBox="1">
            <a:spLocks noGrp="1"/>
          </p:cNvSpPr>
          <p:nvPr>
            <p:ph type="body" idx="4294967295"/>
          </p:nvPr>
        </p:nvSpPr>
        <p:spPr>
          <a:xfrm>
            <a:off x="2855550" y="1377480"/>
            <a:ext cx="3432900" cy="3327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lt2"/>
              </a:buClr>
              <a:buSzPts val="1400"/>
              <a:buFont typeface="Raleway"/>
              <a:buChar char="➔"/>
            </a:pPr>
            <a:r>
              <a:rPr lang="es-ES" sz="1200" b="1" dirty="0" smtClean="0">
                <a:solidFill>
                  <a:schemeClr val="lt2"/>
                </a:solidFill>
                <a:highlight>
                  <a:srgbClr val="FFFFFF"/>
                </a:highlight>
                <a:latin typeface="Roboto"/>
                <a:ea typeface="Roboto"/>
                <a:cs typeface="Roboto"/>
                <a:sym typeface="Roboto"/>
              </a:rPr>
              <a:t>El Departamento de Justicia está, por primera vez, auditando a las iglesias y a las organizaciones que sirven a los jóvenes para verificar su cumplimiento</a:t>
            </a:r>
            <a:r>
              <a:rPr lang="en" sz="1200" b="1" dirty="0" smtClean="0">
                <a:solidFill>
                  <a:schemeClr val="lt2"/>
                </a:solidFill>
                <a:highlight>
                  <a:srgbClr val="FFFFFF"/>
                </a:highlight>
                <a:latin typeface="Roboto"/>
                <a:ea typeface="Roboto"/>
                <a:cs typeface="Roboto"/>
                <a:sym typeface="Roboto"/>
              </a:rPr>
              <a:t>. </a:t>
            </a:r>
            <a:endParaRPr sz="1200" b="1" dirty="0">
              <a:solidFill>
                <a:schemeClr val="lt2"/>
              </a:solidFill>
              <a:highlight>
                <a:srgbClr val="FFFFFF"/>
              </a:highlight>
              <a:latin typeface="Roboto"/>
              <a:ea typeface="Roboto"/>
              <a:cs typeface="Roboto"/>
              <a:sym typeface="Roboto"/>
            </a:endParaRPr>
          </a:p>
          <a:p>
            <a:pPr marL="457200" lvl="0" indent="-317500" algn="l" rtl="0">
              <a:spcBef>
                <a:spcPts val="1000"/>
              </a:spcBef>
              <a:spcAft>
                <a:spcPts val="0"/>
              </a:spcAft>
              <a:buClr>
                <a:schemeClr val="lt2"/>
              </a:buClr>
              <a:buSzPts val="1400"/>
              <a:buFont typeface="Raleway"/>
              <a:buChar char="➔"/>
            </a:pPr>
            <a:r>
              <a:rPr lang="es-ES" sz="1200" b="1" dirty="0" smtClean="0">
                <a:solidFill>
                  <a:schemeClr val="lt2"/>
                </a:solidFill>
                <a:highlight>
                  <a:srgbClr val="FFFFFF"/>
                </a:highlight>
                <a:latin typeface="Roboto"/>
                <a:ea typeface="Roboto"/>
                <a:cs typeface="Roboto"/>
                <a:sym typeface="Roboto"/>
              </a:rPr>
              <a:t>Si bien se tienen en cuenta todos los factores, la mayor parte de la atención se centra en la transparencia en la detección</a:t>
            </a:r>
            <a:r>
              <a:rPr lang="en" sz="1200" b="1" dirty="0" smtClean="0">
                <a:solidFill>
                  <a:schemeClr val="lt2"/>
                </a:solidFill>
                <a:highlight>
                  <a:srgbClr val="FFFFFF"/>
                </a:highlight>
                <a:latin typeface="Roboto"/>
                <a:ea typeface="Roboto"/>
                <a:cs typeface="Roboto"/>
                <a:sym typeface="Roboto"/>
              </a:rPr>
              <a:t>. </a:t>
            </a:r>
            <a:endParaRPr sz="1200" b="1" dirty="0">
              <a:solidFill>
                <a:schemeClr val="lt2"/>
              </a:solidFill>
              <a:highlight>
                <a:srgbClr val="FFFFFF"/>
              </a:highlight>
              <a:latin typeface="Roboto"/>
              <a:ea typeface="Roboto"/>
              <a:cs typeface="Roboto"/>
              <a:sym typeface="Roboto"/>
            </a:endParaRPr>
          </a:p>
          <a:p>
            <a:pPr marL="457200" lvl="0" indent="-317500" algn="l" rtl="0">
              <a:spcBef>
                <a:spcPts val="1000"/>
              </a:spcBef>
              <a:spcAft>
                <a:spcPts val="1000"/>
              </a:spcAft>
              <a:buClr>
                <a:schemeClr val="lt2"/>
              </a:buClr>
              <a:buSzPts val="1400"/>
              <a:buFont typeface="Raleway"/>
              <a:buChar char="➔"/>
            </a:pPr>
            <a:r>
              <a:rPr lang="es-ES" sz="1200" b="1" dirty="0" smtClean="0">
                <a:solidFill>
                  <a:schemeClr val="lt2"/>
                </a:solidFill>
                <a:highlight>
                  <a:srgbClr val="FFFFFF"/>
                </a:highlight>
                <a:latin typeface="Roboto"/>
                <a:ea typeface="Roboto"/>
                <a:cs typeface="Roboto"/>
                <a:sym typeface="Roboto"/>
              </a:rPr>
              <a:t>La mala gestión de los datos de Live </a:t>
            </a:r>
            <a:r>
              <a:rPr lang="es-ES" sz="1200" b="1" dirty="0" err="1" smtClean="0">
                <a:solidFill>
                  <a:schemeClr val="lt2"/>
                </a:solidFill>
                <a:highlight>
                  <a:srgbClr val="FFFFFF"/>
                </a:highlight>
                <a:latin typeface="Roboto"/>
                <a:ea typeface="Roboto"/>
                <a:cs typeface="Roboto"/>
                <a:sym typeface="Roboto"/>
              </a:rPr>
              <a:t>Scan</a:t>
            </a:r>
            <a:r>
              <a:rPr lang="es-ES" sz="1200" b="1" dirty="0" smtClean="0">
                <a:solidFill>
                  <a:schemeClr val="lt2"/>
                </a:solidFill>
                <a:highlight>
                  <a:srgbClr val="FFFFFF"/>
                </a:highlight>
                <a:latin typeface="Roboto"/>
                <a:ea typeface="Roboto"/>
                <a:cs typeface="Roboto"/>
                <a:sym typeface="Roboto"/>
              </a:rPr>
              <a:t> puede dar lugar a multas de hasta 20.000 dólares por infracción, por persona y por incidente</a:t>
            </a:r>
            <a:r>
              <a:rPr lang="en" sz="1200" b="1" dirty="0" smtClean="0">
                <a:solidFill>
                  <a:schemeClr val="lt2"/>
                </a:solidFill>
                <a:highlight>
                  <a:srgbClr val="FFFFFF"/>
                </a:highlight>
                <a:latin typeface="Roboto"/>
                <a:ea typeface="Roboto"/>
                <a:cs typeface="Roboto"/>
                <a:sym typeface="Roboto"/>
              </a:rPr>
              <a:t>.  </a:t>
            </a:r>
            <a:endParaRPr sz="1200" dirty="0">
              <a:solidFill>
                <a:schemeClr val="lt2"/>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pic>
        <p:nvPicPr>
          <p:cNvPr id="119" name="Google Shape;119;p20"/>
          <p:cNvPicPr preferRelativeResize="0"/>
          <p:nvPr/>
        </p:nvPicPr>
        <p:blipFill>
          <a:blip r:embed="rId3">
            <a:alphaModFix/>
          </a:blip>
          <a:stretch>
            <a:fillRect/>
          </a:stretch>
        </p:blipFill>
        <p:spPr>
          <a:xfrm>
            <a:off x="81950" y="152400"/>
            <a:ext cx="5851728" cy="4838700"/>
          </a:xfrm>
          <a:prstGeom prst="rect">
            <a:avLst/>
          </a:prstGeom>
          <a:noFill/>
          <a:ln>
            <a:noFill/>
          </a:ln>
        </p:spPr>
      </p:pic>
      <p:sp>
        <p:nvSpPr>
          <p:cNvPr id="120" name="Google Shape;120;p20"/>
          <p:cNvSpPr txBox="1"/>
          <p:nvPr/>
        </p:nvSpPr>
        <p:spPr>
          <a:xfrm>
            <a:off x="6085300" y="861950"/>
            <a:ext cx="2841900" cy="361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latin typeface="Lato"/>
              <a:ea typeface="Lato"/>
              <a:cs typeface="Lato"/>
              <a:sym typeface="Lato"/>
            </a:endParaRPr>
          </a:p>
        </p:txBody>
      </p:sp>
      <p:sp>
        <p:nvSpPr>
          <p:cNvPr id="121" name="Google Shape;121;p20"/>
          <p:cNvSpPr txBox="1"/>
          <p:nvPr/>
        </p:nvSpPr>
        <p:spPr>
          <a:xfrm>
            <a:off x="6003100" y="861950"/>
            <a:ext cx="2924100" cy="367545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Clr>
                <a:schemeClr val="dk2"/>
              </a:buClr>
              <a:buSzPts val="1100"/>
              <a:buFont typeface="Arial"/>
              <a:buNone/>
            </a:pPr>
            <a:r>
              <a:rPr lang="es-ES" sz="2800" b="1" dirty="0" smtClean="0">
                <a:solidFill>
                  <a:schemeClr val="dk1"/>
                </a:solidFill>
                <a:latin typeface="Raleway"/>
                <a:ea typeface="Raleway"/>
                <a:cs typeface="Raleway"/>
                <a:sym typeface="Raleway"/>
              </a:rPr>
              <a:t>Cuenta de correo electrónico segura y gratuita para recibir sus informes del DOJ</a:t>
            </a:r>
            <a:r>
              <a:rPr lang="en" sz="2800" b="1" dirty="0" smtClean="0">
                <a:solidFill>
                  <a:schemeClr val="dk1"/>
                </a:solidFill>
                <a:latin typeface="Raleway"/>
                <a:ea typeface="Raleway"/>
                <a:cs typeface="Raleway"/>
                <a:sym typeface="Raleway"/>
              </a:rPr>
              <a:t>.</a:t>
            </a:r>
            <a:endParaRPr sz="2800" dirty="0">
              <a:solidFill>
                <a:schemeClr val="dk2"/>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9"/>
        <p:cNvGrpSpPr/>
        <p:nvPr/>
      </p:nvGrpSpPr>
      <p:grpSpPr>
        <a:xfrm>
          <a:off x="0" y="0"/>
          <a:ext cx="0" cy="0"/>
          <a:chOff x="0" y="0"/>
          <a:chExt cx="0" cy="0"/>
        </a:xfrm>
      </p:grpSpPr>
      <p:pic>
        <p:nvPicPr>
          <p:cNvPr id="150" name="Google Shape;150;p25"/>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151" name="Google Shape;151;p25"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52" name="Google Shape;152;p25"/>
          <p:cNvSpPr txBox="1"/>
          <p:nvPr/>
        </p:nvSpPr>
        <p:spPr>
          <a:xfrm>
            <a:off x="2855550" y="1272950"/>
            <a:ext cx="3432900" cy="6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smtClean="0">
                <a:solidFill>
                  <a:schemeClr val="lt2"/>
                </a:solidFill>
                <a:latin typeface="Raleway"/>
                <a:ea typeface="Raleway"/>
                <a:cs typeface="Raleway"/>
                <a:sym typeface="Raleway"/>
              </a:rPr>
              <a:t>Mayo </a:t>
            </a:r>
            <a:r>
              <a:rPr lang="en" sz="3000" b="1" dirty="0">
                <a:solidFill>
                  <a:schemeClr val="lt2"/>
                </a:solidFill>
                <a:latin typeface="Raleway"/>
                <a:ea typeface="Raleway"/>
                <a:cs typeface="Raleway"/>
                <a:sym typeface="Raleway"/>
              </a:rPr>
              <a:t>1, 2025</a:t>
            </a:r>
            <a:endParaRPr sz="3000" b="1" dirty="0">
              <a:solidFill>
                <a:schemeClr val="lt2"/>
              </a:solidFill>
              <a:latin typeface="Raleway"/>
              <a:ea typeface="Raleway"/>
              <a:cs typeface="Raleway"/>
              <a:sym typeface="Raleway"/>
            </a:endParaRPr>
          </a:p>
        </p:txBody>
      </p:sp>
      <p:sp>
        <p:nvSpPr>
          <p:cNvPr id="153" name="Google Shape;153;p25"/>
          <p:cNvSpPr txBox="1">
            <a:spLocks noGrp="1"/>
          </p:cNvSpPr>
          <p:nvPr>
            <p:ph type="body" idx="4294967295"/>
          </p:nvPr>
        </p:nvSpPr>
        <p:spPr>
          <a:xfrm>
            <a:off x="2855550" y="1754424"/>
            <a:ext cx="3432900" cy="2555305"/>
          </a:xfrm>
          <a:prstGeom prst="rect">
            <a:avLst/>
          </a:prstGeom>
        </p:spPr>
        <p:txBody>
          <a:bodyPr spcFirstLastPara="1" wrap="square" lIns="91425" tIns="91425" rIns="91425" bIns="91425" anchor="t" anchorCtr="0">
            <a:noAutofit/>
          </a:bodyPr>
          <a:lstStyle/>
          <a:p>
            <a:pPr marL="0" lvl="0" indent="0" algn="ctr" rtl="0">
              <a:spcBef>
                <a:spcPts val="1000"/>
              </a:spcBef>
              <a:spcAft>
                <a:spcPts val="0"/>
              </a:spcAft>
              <a:buNone/>
            </a:pPr>
            <a:r>
              <a:rPr lang="en-US" sz="2000" b="1" dirty="0" err="1" smtClean="0">
                <a:solidFill>
                  <a:schemeClr val="dk1"/>
                </a:solidFill>
                <a:latin typeface="Raleway"/>
                <a:ea typeface="Raleway"/>
                <a:cs typeface="Raleway"/>
                <a:sym typeface="Raleway"/>
              </a:rPr>
              <a:t>Estamos</a:t>
            </a:r>
            <a:r>
              <a:rPr lang="en-US" sz="2000" b="1" dirty="0" smtClean="0">
                <a:solidFill>
                  <a:schemeClr val="dk1"/>
                </a:solidFill>
                <a:latin typeface="Raleway"/>
                <a:ea typeface="Raleway"/>
                <a:cs typeface="Raleway"/>
                <a:sym typeface="Raleway"/>
              </a:rPr>
              <a:t> </a:t>
            </a:r>
            <a:r>
              <a:rPr lang="en-US" sz="2000" b="1" dirty="0" err="1" smtClean="0">
                <a:solidFill>
                  <a:schemeClr val="dk1"/>
                </a:solidFill>
                <a:latin typeface="Raleway"/>
                <a:ea typeface="Raleway"/>
                <a:cs typeface="Raleway"/>
                <a:sym typeface="Raleway"/>
              </a:rPr>
              <a:t>aquí</a:t>
            </a:r>
            <a:r>
              <a:rPr lang="en-US" sz="2000" b="1" dirty="0" smtClean="0">
                <a:solidFill>
                  <a:schemeClr val="dk1"/>
                </a:solidFill>
                <a:latin typeface="Raleway"/>
                <a:ea typeface="Raleway"/>
                <a:cs typeface="Raleway"/>
                <a:sym typeface="Raleway"/>
              </a:rPr>
              <a:t> para </a:t>
            </a:r>
            <a:r>
              <a:rPr lang="en-US" sz="2000" b="1" dirty="0" err="1" smtClean="0">
                <a:solidFill>
                  <a:schemeClr val="dk1"/>
                </a:solidFill>
                <a:latin typeface="Raleway"/>
                <a:ea typeface="Raleway"/>
                <a:cs typeface="Raleway"/>
                <a:sym typeface="Raleway"/>
              </a:rPr>
              <a:t>ayudarte</a:t>
            </a:r>
            <a:r>
              <a:rPr lang="en" sz="2000" b="1" dirty="0" smtClean="0">
                <a:solidFill>
                  <a:schemeClr val="dk1"/>
                </a:solidFill>
                <a:latin typeface="Raleway"/>
                <a:ea typeface="Raleway"/>
                <a:cs typeface="Raleway"/>
                <a:sym typeface="Raleway"/>
              </a:rPr>
              <a:t>!</a:t>
            </a:r>
            <a:endParaRPr sz="2000" b="1" dirty="0">
              <a:solidFill>
                <a:schemeClr val="dk1"/>
              </a:solidFill>
              <a:latin typeface="Raleway"/>
              <a:ea typeface="Raleway"/>
              <a:cs typeface="Raleway"/>
              <a:sym typeface="Raleway"/>
            </a:endParaRPr>
          </a:p>
          <a:p>
            <a:pPr marL="0" lvl="0" indent="0" algn="ctr" rtl="0">
              <a:spcBef>
                <a:spcPts val="1000"/>
              </a:spcBef>
              <a:spcAft>
                <a:spcPts val="1000"/>
              </a:spcAft>
              <a:buNone/>
            </a:pPr>
            <a:r>
              <a:rPr lang="es-ES" sz="2000" b="1" dirty="0" smtClean="0">
                <a:solidFill>
                  <a:schemeClr val="dk1"/>
                </a:solidFill>
                <a:latin typeface="Raleway"/>
                <a:ea typeface="Raleway"/>
                <a:cs typeface="Raleway"/>
                <a:sym typeface="Raleway"/>
              </a:rPr>
              <a:t>Por favor, póngase en contacto con nosotros si tiene alguna pregunta en el camino</a:t>
            </a:r>
            <a:r>
              <a:rPr lang="en" sz="2000" b="1" dirty="0" smtClean="0">
                <a:solidFill>
                  <a:schemeClr val="dk1"/>
                </a:solidFill>
                <a:latin typeface="Raleway"/>
                <a:ea typeface="Raleway"/>
                <a:cs typeface="Raleway"/>
                <a:sym typeface="Raleway"/>
              </a:rPr>
              <a:t>.</a:t>
            </a:r>
            <a:endParaRPr sz="2000" b="1" dirty="0">
              <a:solidFill>
                <a:schemeClr val="dk1"/>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1096</Words>
  <Application>Microsoft Office PowerPoint</Application>
  <PresentationFormat>On-screen Show (16:9)</PresentationFormat>
  <Paragraphs>50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Raleway</vt:lpstr>
      <vt:lpstr>Lato</vt:lpstr>
      <vt:lpstr>Roboto</vt:lpstr>
      <vt:lpstr>Arial</vt:lpstr>
      <vt:lpstr>Swiss</vt:lpstr>
      <vt:lpstr>Entender  AB 506</vt:lpstr>
      <vt:lpstr>¿Qué es AB 506/CA Penal Code 11105.3?  También conocido como Código de Negocios y Profesiones 18975</vt:lpstr>
      <vt:lpstr>PowerPoint Presentation</vt:lpstr>
      <vt:lpstr>¿Qué hago ahora?   1) Regístrese como una "Organización de Servicios Juveniles" en el Departamento de Justicia para obtener su número ORI. 2) Determine el COR y establezca un correo electrónico seguro, para recibir los hallazgos del Departamento de Justicia. 3) Comience a capacitar a los empleados y voluntarios. 4) Escribe las políticas y procedimientos de tu iglesia local. 5) Preparar Exenciones Anuales del Solicitante que  permitan la divulgación de información de antecedentes  penales a nivel estatal y federal.  *Firmado anualmente 6) Complete los escaneos en vivo para empleados y  voluntarios una vez que haya recibido su número ORI.</vt:lpstr>
      <vt:lpstr>Church HR Network Miembro Ofrece lo siguiente: Politlcas y procedimientos en formato editable para tu iglesia Videos de capacitacion Puede revisar su aplicacion ORI antes de enviarla al DOJ para detectar cualquier error y resonder cualquier pregunta Soporte en linea asi como soporte por correo electronico Asistencia para muchos temas de RRHH, tales como: Reclutamiento, contractacion e integracion; Politicas y mejores practicas; Manejo de crisis; Trato conempleados dificiles; Gestion del desempeno y mucho mas. La Oficina del Distrito ha comprado una membresía con Church HR Network para cada iglesia en nuestro distrito.</vt:lpstr>
      <vt:lpstr>Desglose de los costs Costos iniciales:  Presentar una solicitud como "Organización de Servicios Juveniles" ante el Departamento de Justicia- $79 Huellas dactilares COR como remitente del DOJ (antecedentes y tarifa de renovación) - $109  Costos continuos:  Las tarifas de la capacitación variarán según el método que elijas. Tarifas continuas pagadas al proveedor para obtener el escaneo en vivo- $25-$100 Informe del Departamento de Justicia, incluidas las detenciones posteriores; se exime de la tarifa a los voluntarios; Empleados - $32 Detección del FBI a través de Live Scan- $17</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Entender  AB 506</dc:title>
  <cp:lastModifiedBy>owner</cp:lastModifiedBy>
  <cp:revision>8</cp:revision>
  <cp:lastPrinted>2025-01-15T21:53:21Z</cp:lastPrinted>
  <dcterms:modified xsi:type="dcterms:W3CDTF">2025-01-17T22:08:33Z</dcterms:modified>
</cp:coreProperties>
</file>